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373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72"/>
    <a:srgbClr val="0E4E72"/>
    <a:srgbClr val="49B0A1"/>
    <a:srgbClr val="80C0DC"/>
    <a:srgbClr val="90C7E0"/>
    <a:srgbClr val="DDF0FF"/>
    <a:srgbClr val="004A8A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2530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13C7E-19C1-4761-AD90-CB2FD2877AF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EF6B1-15A7-40D0-8B4C-C12F2C8B78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527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C5C9A-D5D6-8BA3-1E70-C46580659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562AC-A5A1-637F-68DB-6C14E495CB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E5DB33-8E89-267F-36D4-DE850EF52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6939A-6E08-C411-EBAC-42044398A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833FE6-40C0-4875-9A8E-F3108330409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201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295-63BD-4F59-B7DE-8532C3B1D4A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62261-C1FC-48AE-80B9-D22FF1126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63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295-63BD-4F59-B7DE-8532C3B1D4A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62261-C1FC-48AE-80B9-D22FF1126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528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295-63BD-4F59-B7DE-8532C3B1D4A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62261-C1FC-48AE-80B9-D22FF1126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63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295-63BD-4F59-B7DE-8532C3B1D4A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62261-C1FC-48AE-80B9-D22FF1126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16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295-63BD-4F59-B7DE-8532C3B1D4A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62261-C1FC-48AE-80B9-D22FF1126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651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295-63BD-4F59-B7DE-8532C3B1D4A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62261-C1FC-48AE-80B9-D22FF1126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43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295-63BD-4F59-B7DE-8532C3B1D4A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62261-C1FC-48AE-80B9-D22FF1126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171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295-63BD-4F59-B7DE-8532C3B1D4A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62261-C1FC-48AE-80B9-D22FF1126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02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295-63BD-4F59-B7DE-8532C3B1D4A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62261-C1FC-48AE-80B9-D22FF1126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9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295-63BD-4F59-B7DE-8532C3B1D4A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62261-C1FC-48AE-80B9-D22FF1126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156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295-63BD-4F59-B7DE-8532C3B1D4AB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62261-C1FC-48AE-80B9-D22FF1126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57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ED295-63BD-4F59-B7DE-8532C3B1D4AB}" type="datetimeFigureOut">
              <a:rPr lang="en-GB" smtClean="0"/>
              <a:pPr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62261-C1FC-48AE-80B9-D22FF1126DC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70F6C9-F5BA-0A18-8DFB-2E9CA46232C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2205318"/>
            <a:ext cx="6867233" cy="765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2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events.teams.microsoft.com/event/bcefd4a8-ca8d-48d2-8e07-d3b5e534766a@e1d9b829-9816-4c54-9d9c-ade2d8e3aa6e" TargetMode="External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svg"/><Relationship Id="rId12" Type="http://schemas.openxmlformats.org/officeDocument/2006/relationships/hyperlink" Target="https://events.teams.microsoft.com/event/bbf7dfff-c0f8-4375-bf49-237b6a6187b0@e1d9b829-9816-4c54-9d9c-ade2d8e3aa6e" TargetMode="Externa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9.png"/><Relationship Id="rId1" Type="http://schemas.openxmlformats.org/officeDocument/2006/relationships/tags" Target="../tags/tag1.xml"/><Relationship Id="rId6" Type="http://schemas.openxmlformats.org/officeDocument/2006/relationships/image" Target="../media/image4.svg"/><Relationship Id="rId11" Type="http://schemas.openxmlformats.org/officeDocument/2006/relationships/hyperlink" Target="https://events.teams.microsoft.com/event/7b9c3964-8730-42b2-928a-80986069952a@e1d9b829-9816-4c54-9d9c-ade2d8e3aa6e" TargetMode="External"/><Relationship Id="rId5" Type="http://schemas.openxmlformats.org/officeDocument/2006/relationships/image" Target="../media/image3.svg"/><Relationship Id="rId15" Type="http://schemas.openxmlformats.org/officeDocument/2006/relationships/image" Target="../media/image8.png"/><Relationship Id="rId10" Type="http://schemas.openxmlformats.org/officeDocument/2006/relationships/hyperlink" Target="https://events.teams.microsoft.com/event/3124c30b-d5db-475e-beaf-4868e1372556@e1d9b829-9816-4c54-9d9c-ade2d8e3aa6e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events.teams.microsoft.com/event/d722187b-716a-444e-9e69-d93980effc8e@e1d9b829-9816-4c54-9d9c-ade2d8e3aa6e" TargetMode="External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3F4BA-A217-6EB0-DBFC-C98991734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30D7F25-7F73-01B7-A2BE-52EBB04F5589}"/>
              </a:ext>
            </a:extLst>
          </p:cNvPr>
          <p:cNvSpPr txBox="1"/>
          <p:nvPr/>
        </p:nvSpPr>
        <p:spPr>
          <a:xfrm>
            <a:off x="0" y="0"/>
            <a:ext cx="71959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004E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 Meridian Science Masterclasses</a:t>
            </a:r>
          </a:p>
          <a:p>
            <a:r>
              <a:rPr lang="en-GB" sz="2000" b="1">
                <a:solidFill>
                  <a:srgbClr val="004E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sz="2000" b="1" i="1">
                <a:solidFill>
                  <a:srgbClr val="004E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Supporting Year 11’s in the run up to February Mock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51346E-D599-B5D7-661F-54A625C04828}"/>
              </a:ext>
            </a:extLst>
          </p:cNvPr>
          <p:cNvSpPr txBox="1"/>
          <p:nvPr/>
        </p:nvSpPr>
        <p:spPr>
          <a:xfrm>
            <a:off x="58993" y="919981"/>
            <a:ext cx="6740013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rgbClr val="004E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need of some Science support? </a:t>
            </a:r>
          </a:p>
          <a:p>
            <a:endParaRPr lang="en-GB" sz="1100">
              <a:solidFill>
                <a:srgbClr val="004E7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>
                <a:solidFill>
                  <a:srgbClr val="004E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Why not join us online with students across Meridian Trust!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08A243-D567-4D7D-A320-4B9252E7D438}"/>
              </a:ext>
            </a:extLst>
          </p:cNvPr>
          <p:cNvSpPr txBox="1"/>
          <p:nvPr/>
        </p:nvSpPr>
        <p:spPr>
          <a:xfrm>
            <a:off x="711471" y="2104921"/>
            <a:ext cx="59900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rgbClr val="49B0A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will need a device which runs </a:t>
            </a:r>
            <a:r>
              <a:rPr lang="en-GB" sz="1600" b="1">
                <a:solidFill>
                  <a:srgbClr val="49B0A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Microsoft Teams</a:t>
            </a:r>
          </a:p>
          <a:p>
            <a:endParaRPr lang="en-GB" sz="1600">
              <a:solidFill>
                <a:srgbClr val="49B0A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600">
                <a:solidFill>
                  <a:srgbClr val="49B0A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Register for the masterclasses using your </a:t>
            </a:r>
            <a:r>
              <a:rPr lang="en-GB" sz="1600" b="1">
                <a:solidFill>
                  <a:srgbClr val="49B0A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school email address</a:t>
            </a:r>
            <a:r>
              <a:rPr lang="en-GB" sz="1600">
                <a:solidFill>
                  <a:srgbClr val="49B0A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Click on the links or scan the QR code and it will take you to the registration page!</a:t>
            </a:r>
          </a:p>
          <a:p>
            <a:endParaRPr lang="en-GB" sz="1600" b="1">
              <a:solidFill>
                <a:srgbClr val="49B0A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600">
                <a:solidFill>
                  <a:srgbClr val="49B0A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Cameras and microphones will be disabled but you can ask as many questions as you want through the chat!.</a:t>
            </a:r>
          </a:p>
          <a:p>
            <a:endParaRPr lang="en-GB" sz="1600">
              <a:solidFill>
                <a:srgbClr val="49B0A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600">
              <a:solidFill>
                <a:srgbClr val="49B0A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591236A-8426-BEEF-A598-36A4C4315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71" y="2022378"/>
            <a:ext cx="423364" cy="407684"/>
          </a:xfrm>
          <a:prstGeom prst="rect">
            <a:avLst/>
          </a:prstGeom>
        </p:spPr>
      </p:pic>
      <p:pic>
        <p:nvPicPr>
          <p:cNvPr id="33" name="Graphic 32" descr="Clipboard Checked with solid fill">
            <a:extLst>
              <a:ext uri="{FF2B5EF4-FFF2-40B4-BE49-F238E27FC236}">
                <a16:creationId xmlns:a16="http://schemas.microsoft.com/office/drawing/2014/main" id="{F2015286-E095-C844-117D-3D9FD12EF5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164" y="2593379"/>
            <a:ext cx="644979" cy="644979"/>
          </a:xfrm>
          <a:prstGeom prst="rect">
            <a:avLst/>
          </a:prstGeom>
        </p:spPr>
      </p:pic>
      <p:pic>
        <p:nvPicPr>
          <p:cNvPr id="35" name="Graphic 34" descr="Radio microphone with solid fill">
            <a:extLst>
              <a:ext uri="{FF2B5EF4-FFF2-40B4-BE49-F238E27FC236}">
                <a16:creationId xmlns:a16="http://schemas.microsoft.com/office/drawing/2014/main" id="{BF430062-4B1C-9BF8-D32D-82019F0AF5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492" y="3413944"/>
            <a:ext cx="644979" cy="644979"/>
          </a:xfrm>
          <a:prstGeom prst="rect">
            <a:avLst/>
          </a:prstGeom>
        </p:spPr>
      </p:pic>
      <p:pic>
        <p:nvPicPr>
          <p:cNvPr id="38" name="Graphic 37" descr="Close with solid fill">
            <a:extLst>
              <a:ext uri="{FF2B5EF4-FFF2-40B4-BE49-F238E27FC236}">
                <a16:creationId xmlns:a16="http://schemas.microsoft.com/office/drawing/2014/main" id="{AECDC1B5-2E96-25B2-8064-0066848CCF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6510" y="3563195"/>
            <a:ext cx="449036" cy="449036"/>
          </a:xfrm>
          <a:prstGeom prst="rect">
            <a:avLst/>
          </a:prstGeom>
        </p:spPr>
      </p:pic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628BE04D-4425-217E-A21C-FBB4E26D8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030013"/>
              </p:ext>
            </p:extLst>
          </p:nvPr>
        </p:nvGraphicFramePr>
        <p:xfrm>
          <a:off x="95164" y="4988496"/>
          <a:ext cx="6691482" cy="4342448"/>
        </p:xfrm>
        <a:graphic>
          <a:graphicData uri="http://schemas.openxmlformats.org/drawingml/2006/table">
            <a:tbl>
              <a:tblPr firstRow="1" firstCol="1" bandRow="1"/>
              <a:tblGrid>
                <a:gridCol w="901662">
                  <a:extLst>
                    <a:ext uri="{9D8B030D-6E8A-4147-A177-3AD203B41FA5}">
                      <a16:colId xmlns:a16="http://schemas.microsoft.com/office/drawing/2014/main" val="100129632"/>
                    </a:ext>
                  </a:extLst>
                </a:gridCol>
                <a:gridCol w="2239906">
                  <a:extLst>
                    <a:ext uri="{9D8B030D-6E8A-4147-A177-3AD203B41FA5}">
                      <a16:colId xmlns:a16="http://schemas.microsoft.com/office/drawing/2014/main" val="845770003"/>
                    </a:ext>
                  </a:extLst>
                </a:gridCol>
                <a:gridCol w="2582748">
                  <a:extLst>
                    <a:ext uri="{9D8B030D-6E8A-4147-A177-3AD203B41FA5}">
                      <a16:colId xmlns:a16="http://schemas.microsoft.com/office/drawing/2014/main" val="2092468636"/>
                    </a:ext>
                  </a:extLst>
                </a:gridCol>
                <a:gridCol w="967166">
                  <a:extLst>
                    <a:ext uri="{9D8B030D-6E8A-4147-A177-3AD203B41FA5}">
                      <a16:colId xmlns:a16="http://schemas.microsoft.com/office/drawing/2014/main" val="4157476683"/>
                    </a:ext>
                  </a:extLst>
                </a:gridCol>
              </a:tblGrid>
              <a:tr h="193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Date</a:t>
                      </a: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Masterclass Theme</a:t>
                      </a: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Registration link- must be logged into school email to register</a:t>
                      </a: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QR CODE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3575729"/>
                  </a:ext>
                </a:extLst>
              </a:tr>
              <a:tr h="4753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3/11/2026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Preparing for Paper 2 </a:t>
                      </a:r>
                      <a:r>
                        <a:rPr lang="en-GB" sz="1100" b="1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Chemistry</a:t>
                      </a: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(including required practicals)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kern="1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https://events.teams.microsoft.com/event/bcefd4a8-ca8d-48d2-8e07-d3b5e534766a@e1d9b829-9816-4c54-9d9c-ade2d8e3aa6e</a:t>
                      </a:r>
                      <a:r>
                        <a:rPr lang="en-GB" sz="900" kern="1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3536798"/>
                  </a:ext>
                </a:extLst>
              </a:tr>
              <a:tr h="3453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10/11/2026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Preparing for Paper 2 </a:t>
                      </a:r>
                      <a:r>
                        <a:rPr lang="en-GB" sz="1100" b="1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Biology</a:t>
                      </a: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(including required practicals)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https://events.teams.microsoft.com/event/d722187b-716a-444e-9e69-d93980effc8e@e1d9b829-9816-4c54-9d9c-ade2d8e3aa6e</a:t>
                      </a:r>
                      <a:r>
                        <a:rPr lang="en-GB" sz="9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83115"/>
                  </a:ext>
                </a:extLst>
              </a:tr>
              <a:tr h="4753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24/11/2026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Preparing for Paper 2 </a:t>
                      </a:r>
                      <a:r>
                        <a:rPr lang="en-GB" sz="1100" b="1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Physics</a:t>
                      </a: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(including required practicals)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9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https://events.teams.microsoft.com/event/3124c30b-d5db-475e-beaf-4868e1372556@e1d9b829-9816-4c54-9d9c-ade2d8e3aa6e</a:t>
                      </a:r>
                      <a:r>
                        <a:rPr lang="en-GB" sz="9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2592652"/>
                  </a:ext>
                </a:extLst>
              </a:tr>
              <a:tr h="4753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1/12/2026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Tackling challenging calculation questions in Physics paper 2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https://events.teams.microsoft.com/event/7b9c3964-8730-42b2-928a-80986069952a@e1d9b829-9816-4c54-9d9c-ade2d8e3aa6e</a:t>
                      </a:r>
                      <a:r>
                        <a:rPr lang="en-GB" sz="9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611862"/>
                  </a:ext>
                </a:extLst>
              </a:tr>
              <a:tr h="3633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8/12/2026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Maths skills in Chemistry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0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9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https://events.teams.microsoft.com/event/bbf7dfff-c0f8-4375-bf49-237b6a6187b0@e1d9b829-9816-4c54-9d9c-ade2d8e3aa6e</a:t>
                      </a:r>
                      <a:r>
                        <a:rPr lang="en-GB" sz="900" kern="10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kern="1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086982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F95F11-9189-CCD6-64C3-B1AB39D932F8}"/>
              </a:ext>
            </a:extLst>
          </p:cNvPr>
          <p:cNvSpPr txBox="1"/>
          <p:nvPr/>
        </p:nvSpPr>
        <p:spPr>
          <a:xfrm>
            <a:off x="66492" y="4326341"/>
            <a:ext cx="66063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>
                <a:solidFill>
                  <a:srgbClr val="004E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4:00-4:30 we will cover </a:t>
            </a:r>
            <a:r>
              <a:rPr lang="en-GB" sz="1600" b="1">
                <a:solidFill>
                  <a:srgbClr val="004E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Foundation and common tier concepts</a:t>
            </a:r>
          </a:p>
          <a:p>
            <a:r>
              <a:rPr lang="en-GB" sz="1600">
                <a:solidFill>
                  <a:srgbClr val="004E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4:30-5:00 we will cover </a:t>
            </a:r>
            <a:r>
              <a:rPr lang="en-GB" sz="1600" b="1">
                <a:solidFill>
                  <a:srgbClr val="004E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tier concepts</a:t>
            </a:r>
            <a:endParaRPr lang="en-GB" sz="1600">
              <a:solidFill>
                <a:srgbClr val="004E7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BD3B35-3936-3CBA-38B1-64CDE71B7B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08" b="38415"/>
          <a:stretch>
            <a:fillRect/>
          </a:stretch>
        </p:blipFill>
        <p:spPr>
          <a:xfrm>
            <a:off x="5096256" y="9492931"/>
            <a:ext cx="1761744" cy="4452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AC3BD4-477B-C733-7E5A-6D201321A1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24851" y="6272428"/>
            <a:ext cx="644979" cy="637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B9F034-B353-1F20-BB9C-6554E8545E7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27837" y="5408231"/>
            <a:ext cx="644980" cy="6495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4F189A-A611-9306-493E-6F5DFF970C7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24851" y="7059704"/>
            <a:ext cx="644979" cy="6464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85857A4-6350-D4E6-B49D-E0D014A456E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24851" y="7856029"/>
            <a:ext cx="646472" cy="6449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E5672C-6F5A-A7E0-344F-BCB754E09A0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26344" y="8650875"/>
            <a:ext cx="654002" cy="6495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279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521">
        <p:fade/>
      </p:transition>
    </mc:Choice>
    <mc:Fallback xmlns="">
      <p:transition spd="med" advTm="22521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2.7|2.5|2.3|1.8|2.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08485e-0a50-4591-9abc-6bc585c5167d">
      <Terms xmlns="http://schemas.microsoft.com/office/infopath/2007/PartnerControls"/>
    </lcf76f155ced4ddcb4097134ff3c332f>
    <SharedWithUsers xmlns="16627527-2f58-4b95-adcc-a44ac91f3a9d">
      <UserInfo>
        <DisplayName>Andrew Daly</DisplayName>
        <AccountId>17</AccountId>
        <AccountType/>
      </UserInfo>
      <UserInfo>
        <DisplayName>Sarah Giles</DisplayName>
        <AccountId>31</AccountId>
        <AccountType/>
      </UserInfo>
      <UserInfo>
        <DisplayName>James Brown</DisplayName>
        <AccountId>10</AccountId>
        <AccountType/>
      </UserInfo>
    </SharedWithUsers>
    <TaxCatchAll xmlns="16627527-2f58-4b95-adcc-a44ac91f3a9d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25D74535B0C74B85DE8FA93B4B1E23" ma:contentTypeVersion="18" ma:contentTypeDescription="Create a new document." ma:contentTypeScope="" ma:versionID="a5630a9dcf03298e9851242071900b79">
  <xsd:schema xmlns:xsd="http://www.w3.org/2001/XMLSchema" xmlns:xs="http://www.w3.org/2001/XMLSchema" xmlns:p="http://schemas.microsoft.com/office/2006/metadata/properties" xmlns:ns2="2908485e-0a50-4591-9abc-6bc585c5167d" xmlns:ns3="16627527-2f58-4b95-adcc-a44ac91f3a9d" targetNamespace="http://schemas.microsoft.com/office/2006/metadata/properties" ma:root="true" ma:fieldsID="6a444105179774949a809aee0887767d" ns2:_="" ns3:_="">
    <xsd:import namespace="2908485e-0a50-4591-9abc-6bc585c5167d"/>
    <xsd:import namespace="16627527-2f58-4b95-adcc-a44ac91f3a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08485e-0a50-4591-9abc-6bc585c516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8520ede-e490-442d-bb48-026ae30210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627527-2f58-4b95-adcc-a44ac91f3a9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04750d38-3b5e-4984-8ce5-5cc982f05596}" ma:internalName="TaxCatchAll" ma:showField="CatchAllData" ma:web="16627527-2f58-4b95-adcc-a44ac91f3a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D3302E-03D3-400B-9075-C9B3A4833953}">
  <ds:schemaRefs>
    <ds:schemaRef ds:uri="2908485e-0a50-4591-9abc-6bc585c5167d"/>
    <ds:schemaRef ds:uri="http://www.w3.org/XML/1998/namespace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16627527-2f58-4b95-adcc-a44ac91f3a9d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940553F1-EA05-4C09-ACB8-ACEFB0723B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08485e-0a50-4591-9abc-6bc585c5167d"/>
    <ds:schemaRef ds:uri="16627527-2f58-4b95-adcc-a44ac91f3a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2816007-D6E7-40B9-8C20-721FA7C60A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82</TotalTime>
  <Words>245</Words>
  <Application>Microsoft Office PowerPoint</Application>
  <PresentationFormat>A4 Paper (210x297 mm)</PresentationFormat>
  <Paragraphs>32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Cambridge Meridian Academies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 Meridian Learning</dc:title>
  <dc:creator>Beth Morrish</dc:creator>
  <cp:lastModifiedBy>Michelle Garrod</cp:lastModifiedBy>
  <cp:revision>3</cp:revision>
  <dcterms:created xsi:type="dcterms:W3CDTF">2023-06-16T08:31:28Z</dcterms:created>
  <dcterms:modified xsi:type="dcterms:W3CDTF">2026-11-03T13:21:43Z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0x0101007C25D74535B0C74B85DE8FA93B4B1E23</vt:lpwstr>
  </property>
  <property fmtid="{D5CDD505-2E9C-101B-9397-08002B2CF9AE}" pid="3" name="MediaServiceImageTags">
    <vt:lpwstr/>
  </property>
</Properties>
</file>